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Lst>
  <p:notesMasterIdLst>
    <p:notesMasterId r:id="rId16"/>
  </p:notesMasterIdLst>
  <p:handoutMasterIdLst>
    <p:handoutMasterId r:id="rId17"/>
  </p:handoutMasterIdLst>
  <p:sldIdLst>
    <p:sldId id="464" r:id="rId4"/>
    <p:sldId id="369" r:id="rId5"/>
    <p:sldId id="481" r:id="rId6"/>
    <p:sldId id="399" r:id="rId7"/>
    <p:sldId id="465" r:id="rId8"/>
    <p:sldId id="370" r:id="rId9"/>
    <p:sldId id="366" r:id="rId10"/>
    <p:sldId id="367" r:id="rId11"/>
    <p:sldId id="373" r:id="rId12"/>
    <p:sldId id="371" r:id="rId13"/>
    <p:sldId id="376" r:id="rId14"/>
    <p:sldId id="368" r:id="rId15"/>
  </p:sldIdLst>
  <p:sldSz cx="9144000" cy="5143500" type="screen16x9"/>
  <p:notesSz cx="7010400" cy="92964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80469A"/>
    <a:srgbClr val="D9B11D"/>
    <a:srgbClr val="E8C956"/>
    <a:srgbClr val="002D73"/>
    <a:srgbClr val="898989"/>
    <a:srgbClr val="00ACDC"/>
    <a:srgbClr val="FFFFFF"/>
    <a:srgbClr val="D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041" autoAdjust="0"/>
    <p:restoredTop sz="94660"/>
  </p:normalViewPr>
  <p:slideViewPr>
    <p:cSldViewPr>
      <p:cViewPr varScale="1">
        <p:scale>
          <a:sx n="126" d="100"/>
          <a:sy n="126" d="100"/>
        </p:scale>
        <p:origin x="132" y="372"/>
      </p:cViewPr>
      <p:guideLst>
        <p:guide orient="horz" pos="162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297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a:ex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a:t>GPSII/MAPP Leader’s Guide</a:t>
            </a:r>
            <a:br>
              <a:rPr lang="en-US"/>
            </a:br>
            <a:r>
              <a:rPr lang="en-US"/>
              <a:t>PowerPoint Presentation 2014 </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a:ex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a:ex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a:ex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a:ex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a:ex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a:ex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457200" y="2581277"/>
            <a:ext cx="8229600" cy="486237"/>
          </a:xfrm>
          <a:prstGeom prst="rect">
            <a:avLst/>
          </a:prstGeom>
        </p:spPr>
        <p:txBody>
          <a:bodyPr anchor="b"/>
          <a:lstStyle>
            <a:lvl1pPr marL="0" indent="0">
              <a:buNone/>
              <a:defRPr sz="28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457200" y="1828802"/>
            <a:ext cx="8229600" cy="657225"/>
          </a:xfrm>
          <a:prstGeom prst="rect">
            <a:avLst/>
          </a:prstGeom>
        </p:spPr>
        <p:txBody>
          <a:bodyPr vert="horz" lIns="91440" tIns="45720" rIns="91440" bIns="45720" rtlCol="0" anchor="ctr">
            <a:noAutofit/>
          </a:bodyPr>
          <a:lstStyle>
            <a:lvl1pPr algn="l">
              <a:defRPr sz="4000" baseline="0"/>
            </a:lvl1pPr>
          </a:lstStyle>
          <a:p>
            <a:r>
              <a:rPr lang="en-US" dirty="0"/>
              <a:t>Master Title – Arial Bold</a:t>
            </a:r>
          </a:p>
        </p:txBody>
      </p:sp>
    </p:spTree>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52400" y="1171575"/>
            <a:ext cx="8686800" cy="30765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228600" y="1033462"/>
            <a:ext cx="8686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0" y="1665976"/>
            <a:ext cx="4038600" cy="1600200"/>
          </a:xfrm>
          <a:prstGeom prst="rect">
            <a:avLst/>
          </a:prstGeom>
        </p:spPr>
        <p:txBody>
          <a:bodyPr vert="horz" lIns="91440" tIns="45720" rIns="91440" bIns="45720" rtlCol="0" anchor="ctr">
            <a:normAutofit/>
          </a:bodyPr>
          <a:lstStyle>
            <a:lvl1pPr algn="l">
              <a:defRPr sz="4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extLst>
      <p:ext uri="{BB962C8B-B14F-4D97-AF65-F5344CB8AC3E}">
        <p14:creationId xmlns:p14="http://schemas.microsoft.com/office/powerpoint/2010/main" val="115624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323977"/>
            <a:ext cx="8686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323977"/>
            <a:ext cx="8686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6781800" y="4324350"/>
            <a:ext cx="2209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581151"/>
            <a:ext cx="8686800" cy="2971800"/>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962149"/>
            <a:ext cx="8686800" cy="2590801"/>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323977"/>
            <a:ext cx="4114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4724400" y="1323977"/>
            <a:ext cx="4114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504950"/>
            <a:ext cx="4114800" cy="2895602"/>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4724400" y="1504950"/>
            <a:ext cx="4114800" cy="2895602"/>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0032"/>
            <a:ext cx="5105400" cy="117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457200" y="4767268"/>
            <a:ext cx="213360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9AE51E1D-7280-49D6-A2E2-CE63FE17EF16}" type="datetimeFigureOut">
              <a:rPr lang="en-US" smtClean="0"/>
              <a:t>2/18/2020</a:t>
            </a:fld>
            <a:endParaRPr lang="en-US"/>
          </a:p>
        </p:txBody>
      </p:sp>
      <p:sp>
        <p:nvSpPr>
          <p:cNvPr id="5" name="Footer Placeholder 4"/>
          <p:cNvSpPr>
            <a:spLocks noGrp="1"/>
          </p:cNvSpPr>
          <p:nvPr>
            <p:ph type="ftr" sz="quarter" idx="3"/>
          </p:nvPr>
        </p:nvSpPr>
        <p:spPr>
          <a:xfrm>
            <a:off x="3124200" y="4767268"/>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GPSII/MAPP Leader’s Guide   September 2014</a:t>
            </a:r>
          </a:p>
        </p:txBody>
      </p:sp>
      <p:sp>
        <p:nvSpPr>
          <p:cNvPr id="6" name="Slide Number Placeholder 5"/>
          <p:cNvSpPr>
            <a:spLocks noGrp="1"/>
          </p:cNvSpPr>
          <p:nvPr>
            <p:ph type="sldNum" sz="quarter" idx="4"/>
          </p:nvPr>
        </p:nvSpPr>
        <p:spPr>
          <a:xfrm>
            <a:off x="6553200" y="4767268"/>
            <a:ext cx="21336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1"/>
          <p:cNvSpPr txBox="1">
            <a:spLocks/>
          </p:cNvSpPr>
          <p:nvPr/>
        </p:nvSpPr>
        <p:spPr>
          <a:xfrm>
            <a:off x="457200" y="3943352"/>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050" smtClean="0">
                <a:solidFill>
                  <a:schemeClr val="bg1"/>
                </a:solidFill>
              </a:rPr>
              <a:pPr/>
              <a:t>February 18, 2020</a:t>
            </a:fld>
            <a:endParaRPr lang="en-US" sz="1050" dirty="0">
              <a:solidFill>
                <a:schemeClr val="bg1"/>
              </a:solidFill>
            </a:endParaRPr>
          </a:p>
        </p:txBody>
      </p:sp>
    </p:spTree>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685750" rtl="0" eaLnBrk="1" latinLnBrk="0" hangingPunct="1">
        <a:spcBef>
          <a:spcPct val="0"/>
        </a:spcBef>
        <a:buNone/>
        <a:defRPr sz="3000" b="1" kern="1200">
          <a:solidFill>
            <a:srgbClr val="002D73"/>
          </a:solidFill>
          <a:latin typeface="Arial" panose="020B0604020202020204" pitchFamily="34" charset="0"/>
          <a:ea typeface="+mj-ea"/>
          <a:cs typeface="Arial" panose="020B0604020202020204" pitchFamily="34" charset="0"/>
        </a:defRPr>
      </a:lvl1pPr>
    </p:titleStyle>
    <p:bodyStyle>
      <a:lvl1pPr marL="257156" indent="-257156" algn="l" defTabSz="6857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1" indent="-214297" algn="l" defTabSz="68575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86" indent="-171437" algn="l" defTabSz="6857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60"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35"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0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2"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484" y="4476750"/>
            <a:ext cx="2068916"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0" y="1540456"/>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1"/>
          <p:cNvSpPr txBox="1">
            <a:spLocks/>
          </p:cNvSpPr>
          <p:nvPr/>
        </p:nvSpPr>
        <p:spPr>
          <a:xfrm>
            <a:off x="152400" y="88109"/>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February 18, 2020</a:t>
            </a:fld>
            <a:endParaRPr lang="en-US" sz="1200" dirty="0">
              <a:solidFill>
                <a:srgbClr val="002D73"/>
              </a:solidFill>
            </a:endParaRPr>
          </a:p>
        </p:txBody>
      </p:sp>
      <p:sp>
        <p:nvSpPr>
          <p:cNvPr id="13" name="Slide Number Placeholder 3"/>
          <p:cNvSpPr txBox="1">
            <a:spLocks/>
          </p:cNvSpPr>
          <p:nvPr/>
        </p:nvSpPr>
        <p:spPr>
          <a:xfrm>
            <a:off x="8305800" y="88109"/>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685750"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6857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1" indent="-214297" algn="l" defTabSz="68575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86" indent="-171437" algn="l" defTabSz="6857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60"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35"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0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2"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46484" y="4476750"/>
            <a:ext cx="2068916"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49"/>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Date Placeholder 1"/>
          <p:cNvSpPr txBox="1">
            <a:spLocks/>
          </p:cNvSpPr>
          <p:nvPr/>
        </p:nvSpPr>
        <p:spPr>
          <a:xfrm>
            <a:off x="152400" y="88109"/>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February 18, 2020</a:t>
            </a:fld>
            <a:endParaRPr lang="en-US" sz="1200" dirty="0"/>
          </a:p>
        </p:txBody>
      </p:sp>
      <p:sp>
        <p:nvSpPr>
          <p:cNvPr id="9" name="Slide Number Placeholder 3"/>
          <p:cNvSpPr txBox="1">
            <a:spLocks/>
          </p:cNvSpPr>
          <p:nvPr/>
        </p:nvSpPr>
        <p:spPr>
          <a:xfrm>
            <a:off x="8305800" y="88109"/>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p:nvSpPr>
        <p:spPr>
          <a:xfrm>
            <a:off x="0" y="2"/>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45273" y="4463877"/>
            <a:ext cx="68580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68575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56" indent="-257156" algn="l" defTabSz="68575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71" indent="-214297" algn="l" defTabSz="68575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186" indent="-171437" algn="l" defTabSz="68575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60" indent="-171437" algn="l" defTabSz="68575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35" indent="-171437" algn="l" defTabSz="68575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80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2"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blog.plain-sense.co.uk/2011/02/competent-change-management-is-key-to.html"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6"/>
            <a:ext cx="4495800" cy="2582174"/>
          </a:xfrm>
        </p:spPr>
        <p:txBody>
          <a:bodyPr>
            <a:normAutofit/>
          </a:bodyPr>
          <a:lstStyle/>
          <a:p>
            <a:r>
              <a:rPr lang="en-US" sz="3600" dirty="0"/>
              <a:t>Meeting 1</a:t>
            </a:r>
            <a:br>
              <a:rPr lang="en-US" sz="3600" dirty="0"/>
            </a:br>
            <a:r>
              <a:rPr lang="en-US" sz="2800" dirty="0"/>
              <a:t>Welcome to GPS II/MAPP Program</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57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6">
            <a:extLst>
              <a:ext uri="{FF2B5EF4-FFF2-40B4-BE49-F238E27FC236}">
                <a16:creationId xmlns:a16="http://schemas.microsoft.com/office/drawing/2014/main" id="{EF59AF41-1917-4CDE-9569-2B3010452662}"/>
              </a:ext>
            </a:extLst>
          </p:cNvPr>
          <p:cNvSpPr>
            <a:spLocks noGrp="1" noChangeArrowheads="1"/>
          </p:cNvSpPr>
          <p:nvPr>
            <p:ph type="body" idx="1"/>
          </p:nvPr>
        </p:nvSpPr>
        <p:spPr/>
        <p:txBody>
          <a:bodyPr/>
          <a:lstStyle/>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Moses, adopted son of Lynetta, brother of </a:t>
            </a:r>
            <a:r>
              <a:rPr lang="en-US" altLang="en-US" sz="2400" b="1" dirty="0" err="1">
                <a:solidFill>
                  <a:srgbClr val="646569"/>
                </a:solidFill>
              </a:rPr>
              <a:t>Dantavius</a:t>
            </a:r>
            <a:endParaRPr lang="en-US" altLang="en-US" sz="2400" b="1" dirty="0">
              <a:solidFill>
                <a:srgbClr val="646569"/>
              </a:solidFill>
            </a:endParaRP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Lynetta, adoptive mother</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Angela, daughter of Denise, formerly in foster care</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Teddy, son of Denise, formerly in foster care</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Michelle, daughter of Denise, formerly in foster care</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Denise, birth mother</a:t>
            </a:r>
          </a:p>
          <a:p>
            <a:pPr marL="685775" lvl="1" indent="-342900">
              <a:buFont typeface="Arial" panose="020B0604020202020204" pitchFamily="34" charset="0"/>
              <a:buChar char="•"/>
            </a:pPr>
            <a:endParaRPr lang="en-US" altLang="en-US" sz="2400" dirty="0">
              <a:solidFill>
                <a:srgbClr val="646569"/>
              </a:solidFill>
            </a:endParaRPr>
          </a:p>
          <a:p>
            <a:endParaRPr lang="en-US" altLang="en-US" dirty="0"/>
          </a:p>
        </p:txBody>
      </p:sp>
      <p:sp>
        <p:nvSpPr>
          <p:cNvPr id="2" name="Text Placeholder 1">
            <a:extLst>
              <a:ext uri="{FF2B5EF4-FFF2-40B4-BE49-F238E27FC236}">
                <a16:creationId xmlns:a16="http://schemas.microsoft.com/office/drawing/2014/main" id="{A17906BA-D00F-47BB-8BE8-3773AF1FA2A2}"/>
              </a:ext>
            </a:extLst>
          </p:cNvPr>
          <p:cNvSpPr>
            <a:spLocks noGrp="1"/>
          </p:cNvSpPr>
          <p:nvPr>
            <p:ph type="body" idx="13"/>
          </p:nvPr>
        </p:nvSpPr>
        <p:spPr/>
        <p:txBody>
          <a:bodyPr/>
          <a:lstStyle/>
          <a:p>
            <a:endParaRPr lang="en-US"/>
          </a:p>
        </p:txBody>
      </p:sp>
      <p:grpSp>
        <p:nvGrpSpPr>
          <p:cNvPr id="7" name="Group 6">
            <a:extLst>
              <a:ext uri="{FF2B5EF4-FFF2-40B4-BE49-F238E27FC236}">
                <a16:creationId xmlns:a16="http://schemas.microsoft.com/office/drawing/2014/main" id="{FB075D33-8C5E-4FC1-80E5-64FA5438FA84}"/>
              </a:ext>
            </a:extLst>
          </p:cNvPr>
          <p:cNvGrpSpPr>
            <a:grpSpLocks noChangeAspect="1"/>
          </p:cNvGrpSpPr>
          <p:nvPr/>
        </p:nvGrpSpPr>
        <p:grpSpPr>
          <a:xfrm>
            <a:off x="8077200" y="501017"/>
            <a:ext cx="822960" cy="822960"/>
            <a:chOff x="1151310" y="3429000"/>
            <a:chExt cx="914400" cy="914400"/>
          </a:xfrm>
        </p:grpSpPr>
        <p:sp>
          <p:nvSpPr>
            <p:cNvPr id="8" name="Oval 7">
              <a:extLst>
                <a:ext uri="{FF2B5EF4-FFF2-40B4-BE49-F238E27FC236}">
                  <a16:creationId xmlns:a16="http://schemas.microsoft.com/office/drawing/2014/main" id="{F143F163-ECC1-46F2-8157-31FFDE536CDF}"/>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28" descr="Film reel">
              <a:extLst>
                <a:ext uri="{FF2B5EF4-FFF2-40B4-BE49-F238E27FC236}">
                  <a16:creationId xmlns:a16="http://schemas.microsoft.com/office/drawing/2014/main" id="{2A0EDF92-E776-4FD6-9490-4E1DD41483CE}"/>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20A5F-E8C1-44CA-83AE-D6726B6D5768}"/>
              </a:ext>
            </a:extLst>
          </p:cNvPr>
          <p:cNvSpPr>
            <a:spLocks noGrp="1"/>
          </p:cNvSpPr>
          <p:nvPr>
            <p:ph type="body" idx="13"/>
          </p:nvPr>
        </p:nvSpPr>
        <p:spPr/>
        <p:txBody>
          <a:bodyPr/>
          <a:lstStyle/>
          <a:p>
            <a:r>
              <a:rPr lang="en-US" altLang="en-US" dirty="0"/>
              <a:t>Video: Children, Youth and Parents Talk about Foster Care and Adoption (15 min)</a:t>
            </a:r>
          </a:p>
          <a:p>
            <a:endParaRPr lang="en-US" dirty="0"/>
          </a:p>
        </p:txBody>
      </p:sp>
      <p:grpSp>
        <p:nvGrpSpPr>
          <p:cNvPr id="8" name="Group 7">
            <a:extLst>
              <a:ext uri="{FF2B5EF4-FFF2-40B4-BE49-F238E27FC236}">
                <a16:creationId xmlns:a16="http://schemas.microsoft.com/office/drawing/2014/main" id="{F648EA4A-F826-4E85-95F1-9F38E57278A7}"/>
              </a:ext>
            </a:extLst>
          </p:cNvPr>
          <p:cNvGrpSpPr>
            <a:grpSpLocks noChangeAspect="1"/>
          </p:cNvGrpSpPr>
          <p:nvPr/>
        </p:nvGrpSpPr>
        <p:grpSpPr>
          <a:xfrm>
            <a:off x="8077200" y="501017"/>
            <a:ext cx="822960" cy="822960"/>
            <a:chOff x="1151310" y="3429000"/>
            <a:chExt cx="914400" cy="914400"/>
          </a:xfrm>
        </p:grpSpPr>
        <p:sp>
          <p:nvSpPr>
            <p:cNvPr id="9" name="Oval 8">
              <a:extLst>
                <a:ext uri="{FF2B5EF4-FFF2-40B4-BE49-F238E27FC236}">
                  <a16:creationId xmlns:a16="http://schemas.microsoft.com/office/drawing/2014/main" id="{0432CA30-0BF1-4060-878D-BE6778DC9040}"/>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28" descr="Film reel">
              <a:extLst>
                <a:ext uri="{FF2B5EF4-FFF2-40B4-BE49-F238E27FC236}">
                  <a16:creationId xmlns:a16="http://schemas.microsoft.com/office/drawing/2014/main" id="{E4FF72D5-7823-4617-8343-17F39B00D962}"/>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pic>
        <p:nvPicPr>
          <p:cNvPr id="4" name="Picture 3" descr="A black sign with white text&#10;&#10;Description automatically generated">
            <a:extLst>
              <a:ext uri="{FF2B5EF4-FFF2-40B4-BE49-F238E27FC236}">
                <a16:creationId xmlns:a16="http://schemas.microsoft.com/office/drawing/2014/main" id="{33473CC4-1D36-4A77-998E-ADC5272BC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812484"/>
            <a:ext cx="3794762" cy="2816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34B1DB34-4133-4824-96F6-AB3C0FA6BEF4}"/>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Read Meeting 1 handouts – bring questions to Meeting 2</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Talk about partnerships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your Family Profile. Call with any questions</a:t>
            </a:r>
          </a:p>
        </p:txBody>
      </p:sp>
      <p:sp>
        <p:nvSpPr>
          <p:cNvPr id="4" name="Text Placeholder 3">
            <a:extLst>
              <a:ext uri="{FF2B5EF4-FFF2-40B4-BE49-F238E27FC236}">
                <a16:creationId xmlns:a16="http://schemas.microsoft.com/office/drawing/2014/main" id="{DE034AF5-1FB7-425E-8F0F-E577C8361D6C}"/>
              </a:ext>
            </a:extLst>
          </p:cNvPr>
          <p:cNvSpPr>
            <a:spLocks noGrp="1"/>
          </p:cNvSpPr>
          <p:nvPr>
            <p:ph type="body" idx="13"/>
          </p:nvPr>
        </p:nvSpPr>
        <p:spPr/>
        <p:txBody>
          <a:bodyPr/>
          <a:lstStyle/>
          <a:p>
            <a:r>
              <a:rPr lang="en-US" altLang="en-US" dirty="0"/>
              <a:t>Roadwork</a:t>
            </a:r>
            <a:endParaRPr lang="en-US" dirty="0"/>
          </a:p>
        </p:txBody>
      </p:sp>
      <p:grpSp>
        <p:nvGrpSpPr>
          <p:cNvPr id="12" name="Group 11">
            <a:extLst>
              <a:ext uri="{FF2B5EF4-FFF2-40B4-BE49-F238E27FC236}">
                <a16:creationId xmlns:a16="http://schemas.microsoft.com/office/drawing/2014/main" id="{1BB325D3-F7EA-42D3-96D5-83D2D258D137}"/>
              </a:ext>
            </a:extLst>
          </p:cNvPr>
          <p:cNvGrpSpPr>
            <a:grpSpLocks noChangeAspect="1"/>
          </p:cNvGrpSpPr>
          <p:nvPr/>
        </p:nvGrpSpPr>
        <p:grpSpPr>
          <a:xfrm>
            <a:off x="8077200" y="505779"/>
            <a:ext cx="822960" cy="822960"/>
            <a:chOff x="2720003" y="120095"/>
            <a:chExt cx="914400" cy="914400"/>
          </a:xfrm>
        </p:grpSpPr>
        <p:sp>
          <p:nvSpPr>
            <p:cNvPr id="13" name="Oval 12">
              <a:extLst>
                <a:ext uri="{FF2B5EF4-FFF2-40B4-BE49-F238E27FC236}">
                  <a16:creationId xmlns:a16="http://schemas.microsoft.com/office/drawing/2014/main" id="{9E63DFE2-B0B0-4E2A-9237-385108854CDE}"/>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0" descr="Backpack">
              <a:extLst>
                <a:ext uri="{FF2B5EF4-FFF2-40B4-BE49-F238E27FC236}">
                  <a16:creationId xmlns:a16="http://schemas.microsoft.com/office/drawing/2014/main" id="{1584413B-D05C-475F-8695-17C7A6E05891}"/>
                </a:ext>
              </a:extLst>
            </p:cNvPr>
            <p:cNvGrpSpPr/>
            <p:nvPr/>
          </p:nvGrpSpPr>
          <p:grpSpPr>
            <a:xfrm>
              <a:off x="2811443" y="211535"/>
              <a:ext cx="731520" cy="731520"/>
              <a:chOff x="7603962" y="0"/>
              <a:chExt cx="914400" cy="914400"/>
            </a:xfrm>
          </p:grpSpPr>
          <p:sp>
            <p:nvSpPr>
              <p:cNvPr id="15" name="Freeform: Shape 14">
                <a:extLst>
                  <a:ext uri="{FF2B5EF4-FFF2-40B4-BE49-F238E27FC236}">
                    <a16:creationId xmlns:a16="http://schemas.microsoft.com/office/drawing/2014/main" id="{9227F13C-E4C8-48F1-AA58-C912BB45E6BE}"/>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52C8A5A-BE67-4EFA-B2E4-E370600AAE79}"/>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1D0E35D-EF5F-43BA-9DB6-52B529DE54A0}"/>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12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12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12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12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marL="800075" lvl="1" indent="-457200">
              <a:spcAft>
                <a:spcPts val="1200"/>
              </a:spcAft>
              <a:buFont typeface="+mj-lt"/>
              <a:buAutoNum type="arabicPeriod"/>
            </a:pPr>
            <a:r>
              <a:rPr lang="en-US" altLang="en-US" sz="2400" b="1" dirty="0">
                <a:solidFill>
                  <a:srgbClr val="646569"/>
                </a:solidFill>
              </a:rPr>
              <a:t>Find your match</a:t>
            </a:r>
          </a:p>
          <a:p>
            <a:pPr marL="800075" lvl="1" indent="-457200">
              <a:spcAft>
                <a:spcPts val="1200"/>
              </a:spcAft>
              <a:buFont typeface="+mj-lt"/>
              <a:buAutoNum type="arabicPeriod"/>
            </a:pPr>
            <a:r>
              <a:rPr lang="en-US" altLang="en-US" sz="2400" b="1" dirty="0">
                <a:solidFill>
                  <a:srgbClr val="646569"/>
                </a:solidFill>
              </a:rPr>
              <a:t>Introduce yourself </a:t>
            </a:r>
            <a:br>
              <a:rPr lang="en-US" altLang="en-US" sz="2400" b="1" dirty="0">
                <a:solidFill>
                  <a:srgbClr val="646569"/>
                </a:solidFill>
              </a:rPr>
            </a:br>
            <a:r>
              <a:rPr lang="en-US" altLang="en-US" sz="2400" b="1" dirty="0">
                <a:solidFill>
                  <a:srgbClr val="646569"/>
                </a:solidFill>
              </a:rPr>
              <a:t>(name, where you live</a:t>
            </a:r>
            <a:r>
              <a:rPr lang="en-US" altLang="en-US" sz="2400" b="1">
                <a:solidFill>
                  <a:srgbClr val="646569"/>
                </a:solidFill>
              </a:rPr>
              <a:t>, what </a:t>
            </a:r>
            <a:r>
              <a:rPr lang="en-US" altLang="en-US" sz="2400" b="1" dirty="0">
                <a:solidFill>
                  <a:srgbClr val="646569"/>
                </a:solidFill>
              </a:rPr>
              <a:t>brought you here)</a:t>
            </a:r>
          </a:p>
          <a:p>
            <a:pPr marL="800075" lvl="1" indent="-457200">
              <a:spcAft>
                <a:spcPts val="1200"/>
              </a:spcAft>
              <a:buFont typeface="+mj-lt"/>
              <a:buAutoNum type="arabicPeriod"/>
            </a:pPr>
            <a:r>
              <a:rPr lang="en-US" altLang="en-US" sz="2400" b="1" dirty="0">
                <a:solidFill>
                  <a:srgbClr val="646569"/>
                </a:solidFill>
              </a:rPr>
              <a:t>Introduce your match</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Matching Activity</a:t>
            </a:r>
            <a:endParaRPr lang="en-US" dirty="0"/>
          </a:p>
        </p:txBody>
      </p:sp>
      <p:grpSp>
        <p:nvGrpSpPr>
          <p:cNvPr id="12" name="Group 11">
            <a:extLst>
              <a:ext uri="{FF2B5EF4-FFF2-40B4-BE49-F238E27FC236}">
                <a16:creationId xmlns:a16="http://schemas.microsoft.com/office/drawing/2014/main" id="{761CBDEB-80EF-4F91-AC0A-70F73255C301}"/>
              </a:ext>
            </a:extLst>
          </p:cNvPr>
          <p:cNvGrpSpPr>
            <a:grpSpLocks noChangeAspect="1"/>
          </p:cNvGrpSpPr>
          <p:nvPr/>
        </p:nvGrpSpPr>
        <p:grpSpPr>
          <a:xfrm>
            <a:off x="8077200" y="505779"/>
            <a:ext cx="822960" cy="822960"/>
            <a:chOff x="2567603" y="2430780"/>
            <a:chExt cx="914400" cy="914400"/>
          </a:xfrm>
        </p:grpSpPr>
        <p:sp>
          <p:nvSpPr>
            <p:cNvPr id="13" name="Oval 12">
              <a:extLst>
                <a:ext uri="{FF2B5EF4-FFF2-40B4-BE49-F238E27FC236}">
                  <a16:creationId xmlns:a16="http://schemas.microsoft.com/office/drawing/2014/main" id="{1B5EDFF8-7F5E-4992-9312-220FE4CADB90}"/>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56" descr="Chat">
              <a:extLst>
                <a:ext uri="{FF2B5EF4-FFF2-40B4-BE49-F238E27FC236}">
                  <a16:creationId xmlns:a16="http://schemas.microsoft.com/office/drawing/2014/main" id="{FDAEE5A9-68F0-4C53-902A-D4BBCC2FCD66}"/>
                </a:ext>
              </a:extLst>
            </p:cNvPr>
            <p:cNvGrpSpPr/>
            <p:nvPr/>
          </p:nvGrpSpPr>
          <p:grpSpPr>
            <a:xfrm>
              <a:off x="2659043" y="2522220"/>
              <a:ext cx="731520" cy="731520"/>
              <a:chOff x="4114800" y="2971800"/>
              <a:chExt cx="914400" cy="914400"/>
            </a:xfrm>
            <a:solidFill>
              <a:schemeClr val="bg1"/>
            </a:solidFill>
          </p:grpSpPr>
          <p:sp>
            <p:nvSpPr>
              <p:cNvPr id="15" name="Freeform: Shape 14">
                <a:extLst>
                  <a:ext uri="{FF2B5EF4-FFF2-40B4-BE49-F238E27FC236}">
                    <a16:creationId xmlns:a16="http://schemas.microsoft.com/office/drawing/2014/main" id="{F4610B2A-C059-4F87-91E9-06E0D9D2F3F2}"/>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829233-39BA-4FA9-988A-E284B9C54C41}"/>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30885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D0AE-7B06-4D8A-8DA9-B8707AFB081B}"/>
              </a:ext>
            </a:extLst>
          </p:cNvPr>
          <p:cNvSpPr>
            <a:spLocks noGrp="1"/>
          </p:cNvSpPr>
          <p:nvPr>
            <p:ph type="body" idx="1"/>
          </p:nvPr>
        </p:nvSpPr>
        <p:spPr/>
        <p:txBody>
          <a:bodyPr/>
          <a:lstStyle/>
          <a:p>
            <a:pPr marL="800075" lvl="1" indent="-457200">
              <a:spcBef>
                <a:spcPts val="0"/>
              </a:spcBef>
              <a:spcAft>
                <a:spcPts val="800"/>
              </a:spcAft>
              <a:buFont typeface="+mj-lt"/>
              <a:buAutoNum type="arabicPeriod"/>
            </a:pPr>
            <a:r>
              <a:rPr lang="en-US" sz="2400" b="1" dirty="0">
                <a:solidFill>
                  <a:srgbClr val="646569"/>
                </a:solidFill>
              </a:rPr>
              <a:t> Know your own family</a:t>
            </a:r>
          </a:p>
          <a:p>
            <a:pPr marL="800075" lvl="1" indent="-457200">
              <a:spcBef>
                <a:spcPts val="0"/>
              </a:spcBef>
              <a:spcAft>
                <a:spcPts val="800"/>
              </a:spcAft>
              <a:buFont typeface="+mj-lt"/>
              <a:buAutoNum type="arabicPeriod"/>
            </a:pPr>
            <a:r>
              <a:rPr lang="en-US" sz="2400" b="1" dirty="0">
                <a:solidFill>
                  <a:srgbClr val="646569"/>
                </a:solidFill>
              </a:rPr>
              <a:t> Communicate effectively</a:t>
            </a:r>
          </a:p>
          <a:p>
            <a:pPr marL="800075" lvl="1" indent="-457200">
              <a:spcBef>
                <a:spcPts val="0"/>
              </a:spcBef>
              <a:spcAft>
                <a:spcPts val="800"/>
              </a:spcAft>
              <a:buFont typeface="+mj-lt"/>
              <a:buAutoNum type="arabicPeriod"/>
            </a:pPr>
            <a:r>
              <a:rPr lang="en-US" sz="2400" b="1" dirty="0">
                <a:solidFill>
                  <a:srgbClr val="646569"/>
                </a:solidFill>
              </a:rPr>
              <a:t> Know the children</a:t>
            </a:r>
          </a:p>
          <a:p>
            <a:pPr marL="800075" lvl="1" indent="-457200">
              <a:spcBef>
                <a:spcPts val="0"/>
              </a:spcBef>
              <a:spcAft>
                <a:spcPts val="800"/>
              </a:spcAft>
              <a:buFont typeface="+mj-lt"/>
              <a:buAutoNum type="arabicPeriod"/>
            </a:pPr>
            <a:r>
              <a:rPr lang="en-US" sz="2400" b="1" dirty="0">
                <a:solidFill>
                  <a:srgbClr val="646569"/>
                </a:solidFill>
              </a:rPr>
              <a:t> Build strengths; meet needs</a:t>
            </a:r>
          </a:p>
          <a:p>
            <a:pPr marL="800075" lvl="1" indent="-457200">
              <a:spcBef>
                <a:spcPts val="0"/>
              </a:spcBef>
              <a:spcAft>
                <a:spcPts val="800"/>
              </a:spcAft>
              <a:buFont typeface="+mj-lt"/>
              <a:buAutoNum type="arabicPeriod"/>
            </a:pPr>
            <a:r>
              <a:rPr lang="en-US" sz="2400" b="1" dirty="0">
                <a:solidFill>
                  <a:srgbClr val="646569"/>
                </a:solidFill>
              </a:rPr>
              <a:t> Work in partnership</a:t>
            </a:r>
          </a:p>
          <a:p>
            <a:pPr marL="800075" lvl="1" indent="-457200">
              <a:spcBef>
                <a:spcPts val="0"/>
              </a:spcBef>
              <a:spcAft>
                <a:spcPts val="800"/>
              </a:spcAft>
              <a:buFont typeface="+mj-lt"/>
              <a:buAutoNum type="arabicPeriod"/>
            </a:pPr>
            <a:r>
              <a:rPr lang="en-US" sz="2400" b="1" dirty="0">
                <a:solidFill>
                  <a:srgbClr val="646569"/>
                </a:solidFill>
              </a:rPr>
              <a:t> Be loss and attachment experts</a:t>
            </a:r>
          </a:p>
          <a:p>
            <a:endParaRPr lang="en-US" dirty="0"/>
          </a:p>
        </p:txBody>
      </p:sp>
      <p:sp>
        <p:nvSpPr>
          <p:cNvPr id="2" name="Text Placeholder 1">
            <a:extLst>
              <a:ext uri="{FF2B5EF4-FFF2-40B4-BE49-F238E27FC236}">
                <a16:creationId xmlns:a16="http://schemas.microsoft.com/office/drawing/2014/main" id="{5E8D85FE-3F5C-4B37-B846-E65D857ADB63}"/>
              </a:ext>
            </a:extLst>
          </p:cNvPr>
          <p:cNvSpPr>
            <a:spLocks noGrp="1"/>
          </p:cNvSpPr>
          <p:nvPr>
            <p:ph type="body" idx="13"/>
          </p:nvPr>
        </p:nvSpPr>
        <p:spPr/>
        <p:txBody>
          <a:bodyPr/>
          <a:lstStyle/>
          <a:p>
            <a:r>
              <a:rPr lang="en-US" altLang="en-US" dirty="0"/>
              <a:t>12 Skills for Successful Fostering or Adopting</a:t>
            </a:r>
            <a:endParaRPr lang="en-US" dirty="0"/>
          </a:p>
        </p:txBody>
      </p:sp>
      <p:pic>
        <p:nvPicPr>
          <p:cNvPr id="12" name="Picture 11">
            <a:extLst>
              <a:ext uri="{FF2B5EF4-FFF2-40B4-BE49-F238E27FC236}">
                <a16:creationId xmlns:a16="http://schemas.microsoft.com/office/drawing/2014/main" id="{C1AEE2E3-59CE-45F8-B4FD-D144684FA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81213"/>
            <a:ext cx="2095500" cy="1971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D0AE-7B06-4D8A-8DA9-B8707AFB081B}"/>
              </a:ext>
            </a:extLst>
          </p:cNvPr>
          <p:cNvSpPr>
            <a:spLocks noGrp="1"/>
          </p:cNvSpPr>
          <p:nvPr>
            <p:ph type="body" idx="1"/>
          </p:nvPr>
        </p:nvSpPr>
        <p:spPr/>
        <p:txBody>
          <a:bodyPr/>
          <a:lstStyle/>
          <a:p>
            <a:pPr marL="800075" lvl="1" indent="-457200">
              <a:spcBef>
                <a:spcPts val="0"/>
              </a:spcBef>
              <a:spcAft>
                <a:spcPts val="800"/>
              </a:spcAft>
              <a:buFont typeface="+mj-lt"/>
              <a:buAutoNum type="arabicPeriod" startAt="7"/>
              <a:defRPr/>
            </a:pPr>
            <a:r>
              <a:rPr lang="en-US" sz="2400" b="1" dirty="0">
                <a:solidFill>
                  <a:srgbClr val="646569"/>
                </a:solidFill>
              </a:rPr>
              <a:t>Manage behaviors</a:t>
            </a:r>
          </a:p>
          <a:p>
            <a:pPr marL="800075" lvl="1" indent="-457200">
              <a:spcBef>
                <a:spcPts val="0"/>
              </a:spcBef>
              <a:spcAft>
                <a:spcPts val="800"/>
              </a:spcAft>
              <a:buFont typeface="+mj-lt"/>
              <a:buAutoNum type="arabicPeriod" startAt="7"/>
              <a:defRPr/>
            </a:pPr>
            <a:r>
              <a:rPr lang="en-US" sz="2400" b="1" dirty="0">
                <a:solidFill>
                  <a:srgbClr val="646569"/>
                </a:solidFill>
              </a:rPr>
              <a:t>Build connections</a:t>
            </a:r>
          </a:p>
          <a:p>
            <a:pPr marL="800075" lvl="1" indent="-457200">
              <a:spcBef>
                <a:spcPts val="0"/>
              </a:spcBef>
              <a:spcAft>
                <a:spcPts val="800"/>
              </a:spcAft>
              <a:buFont typeface="+mj-lt"/>
              <a:buAutoNum type="arabicPeriod" startAt="7"/>
              <a:defRPr/>
            </a:pPr>
            <a:r>
              <a:rPr lang="en-US" sz="2400" b="1" dirty="0">
                <a:solidFill>
                  <a:srgbClr val="646569"/>
                </a:solidFill>
              </a:rPr>
              <a:t>Build self-esteem</a:t>
            </a:r>
          </a:p>
          <a:p>
            <a:pPr marL="800075" lvl="1" indent="-457200">
              <a:spcBef>
                <a:spcPts val="0"/>
              </a:spcBef>
              <a:spcAft>
                <a:spcPts val="800"/>
              </a:spcAft>
              <a:buFont typeface="+mj-lt"/>
              <a:buAutoNum type="arabicPeriod" startAt="7"/>
              <a:defRPr/>
            </a:pPr>
            <a:r>
              <a:rPr lang="en-US" sz="2400" b="1" dirty="0">
                <a:solidFill>
                  <a:srgbClr val="646569"/>
                </a:solidFill>
              </a:rPr>
              <a:t>Assess health and safety</a:t>
            </a:r>
          </a:p>
          <a:p>
            <a:pPr marL="800075" lvl="1" indent="-457200">
              <a:spcBef>
                <a:spcPts val="0"/>
              </a:spcBef>
              <a:spcAft>
                <a:spcPts val="800"/>
              </a:spcAft>
              <a:buFont typeface="+mj-lt"/>
              <a:buAutoNum type="arabicPeriod" startAt="7"/>
              <a:defRPr/>
            </a:pPr>
            <a:r>
              <a:rPr lang="en-US" sz="2400" b="1" dirty="0">
                <a:solidFill>
                  <a:srgbClr val="646569"/>
                </a:solidFill>
              </a:rPr>
              <a:t>Assess impact</a:t>
            </a:r>
          </a:p>
          <a:p>
            <a:pPr marL="800075" lvl="1" indent="-457200">
              <a:spcBef>
                <a:spcPts val="0"/>
              </a:spcBef>
              <a:spcAft>
                <a:spcPts val="800"/>
              </a:spcAft>
              <a:buFont typeface="+mj-lt"/>
              <a:buAutoNum type="arabicPeriod" startAt="7"/>
              <a:defRPr/>
            </a:pPr>
            <a:r>
              <a:rPr lang="en-US" sz="2400" b="1" dirty="0">
                <a:solidFill>
                  <a:srgbClr val="646569"/>
                </a:solidFill>
              </a:rPr>
              <a:t>Make an informed decision </a:t>
            </a:r>
          </a:p>
          <a:p>
            <a:endParaRPr lang="en-US" dirty="0"/>
          </a:p>
        </p:txBody>
      </p:sp>
      <p:sp>
        <p:nvSpPr>
          <p:cNvPr id="2" name="Text Placeholder 1">
            <a:extLst>
              <a:ext uri="{FF2B5EF4-FFF2-40B4-BE49-F238E27FC236}">
                <a16:creationId xmlns:a16="http://schemas.microsoft.com/office/drawing/2014/main" id="{5E8D85FE-3F5C-4B37-B846-E65D857ADB63}"/>
              </a:ext>
            </a:extLst>
          </p:cNvPr>
          <p:cNvSpPr>
            <a:spLocks noGrp="1"/>
          </p:cNvSpPr>
          <p:nvPr>
            <p:ph type="body" idx="13"/>
          </p:nvPr>
        </p:nvSpPr>
        <p:spPr/>
        <p:txBody>
          <a:bodyPr/>
          <a:lstStyle/>
          <a:p>
            <a:r>
              <a:rPr lang="en-US" altLang="en-US" dirty="0"/>
              <a:t>12 Skills for Successful Fostering or Adopting</a:t>
            </a:r>
            <a:endParaRPr lang="en-US" dirty="0"/>
          </a:p>
        </p:txBody>
      </p:sp>
      <p:pic>
        <p:nvPicPr>
          <p:cNvPr id="5" name="Picture 4">
            <a:extLst>
              <a:ext uri="{FF2B5EF4-FFF2-40B4-BE49-F238E27FC236}">
                <a16:creationId xmlns:a16="http://schemas.microsoft.com/office/drawing/2014/main" id="{6ADA8638-5A4C-4713-9851-98CB9FADE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81213"/>
            <a:ext cx="2095500" cy="1971675"/>
          </a:xfrm>
          <a:prstGeom prst="rect">
            <a:avLst/>
          </a:prstGeom>
        </p:spPr>
      </p:pic>
    </p:spTree>
    <p:extLst>
      <p:ext uri="{BB962C8B-B14F-4D97-AF65-F5344CB8AC3E}">
        <p14:creationId xmlns:p14="http://schemas.microsoft.com/office/powerpoint/2010/main" val="71855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9336B-6025-4CDB-BB59-185D377B0F8B}"/>
              </a:ext>
            </a:extLst>
          </p:cNvPr>
          <p:cNvSpPr>
            <a:spLocks noGrp="1"/>
          </p:cNvSpPr>
          <p:nvPr>
            <p:ph type="body" idx="1"/>
          </p:nvPr>
        </p:nvSpPr>
        <p:spPr/>
        <p:txBody>
          <a:bodyPr/>
          <a:lstStyle/>
          <a:p>
            <a:pPr marL="684213" lvl="1" indent="-342900">
              <a:spcBef>
                <a:spcPts val="0"/>
              </a:spcBef>
              <a:spcAft>
                <a:spcPts val="3000"/>
              </a:spcAft>
              <a:buFont typeface="Arial" panose="020B0604020202020204" pitchFamily="34" charset="0"/>
              <a:buChar char="•"/>
            </a:pPr>
            <a:r>
              <a:rPr lang="en-US" sz="2400" b="1" dirty="0">
                <a:solidFill>
                  <a:srgbClr val="646569"/>
                </a:solidFill>
              </a:rPr>
              <a:t>Name one achievement of your team</a:t>
            </a:r>
          </a:p>
          <a:p>
            <a:pPr marL="684213" lvl="1" indent="-342900">
              <a:spcBef>
                <a:spcPts val="0"/>
              </a:spcBef>
              <a:spcAft>
                <a:spcPts val="3000"/>
              </a:spcAft>
              <a:buFont typeface="Arial" panose="020B0604020202020204" pitchFamily="34" charset="0"/>
              <a:buChar char="•"/>
            </a:pPr>
            <a:r>
              <a:rPr lang="en-US" sz="2400" b="1" dirty="0">
                <a:solidFill>
                  <a:srgbClr val="646569"/>
                </a:solidFill>
              </a:rPr>
              <a:t>Name one quality that made your team successful</a:t>
            </a:r>
            <a:br>
              <a:rPr lang="en-US" sz="2400" b="1" dirty="0">
                <a:solidFill>
                  <a:srgbClr val="646569"/>
                </a:solidFill>
              </a:rPr>
            </a:br>
            <a:r>
              <a:rPr lang="en-US" sz="2400" b="1" dirty="0">
                <a:solidFill>
                  <a:srgbClr val="646569"/>
                </a:solidFill>
              </a:rPr>
              <a:t>(3 minutes)</a:t>
            </a:r>
          </a:p>
          <a:p>
            <a:endParaRPr lang="en-US" dirty="0"/>
          </a:p>
        </p:txBody>
      </p:sp>
      <p:sp>
        <p:nvSpPr>
          <p:cNvPr id="2" name="Text Placeholder 1">
            <a:extLst>
              <a:ext uri="{FF2B5EF4-FFF2-40B4-BE49-F238E27FC236}">
                <a16:creationId xmlns:a16="http://schemas.microsoft.com/office/drawing/2014/main" id="{6BD83337-0F04-49B5-AAEC-03C4437B45A3}"/>
              </a:ext>
            </a:extLst>
          </p:cNvPr>
          <p:cNvSpPr>
            <a:spLocks noGrp="1"/>
          </p:cNvSpPr>
          <p:nvPr>
            <p:ph type="body" idx="13"/>
          </p:nvPr>
        </p:nvSpPr>
        <p:spPr/>
        <p:txBody>
          <a:bodyPr/>
          <a:lstStyle/>
          <a:p>
            <a:r>
              <a:rPr lang="en-US" altLang="en-US" dirty="0"/>
              <a:t>Successful Teams </a:t>
            </a:r>
            <a:endParaRPr lang="en-US" dirty="0"/>
          </a:p>
        </p:txBody>
      </p:sp>
      <p:pic>
        <p:nvPicPr>
          <p:cNvPr id="15" name="Picture 14" descr="A close up of a toy&#10;&#10;Description automatically generated">
            <a:extLst>
              <a:ext uri="{FF2B5EF4-FFF2-40B4-BE49-F238E27FC236}">
                <a16:creationId xmlns:a16="http://schemas.microsoft.com/office/drawing/2014/main" id="{FE89F6D0-4286-4AD2-B24F-A86262D7E3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19500" y="2669143"/>
            <a:ext cx="1905000" cy="2085975"/>
          </a:xfrm>
          <a:prstGeom prst="rect">
            <a:avLst/>
          </a:prstGeom>
        </p:spPr>
      </p:pic>
      <p:sp>
        <p:nvSpPr>
          <p:cNvPr id="16" name="TextBox 15">
            <a:extLst>
              <a:ext uri="{FF2B5EF4-FFF2-40B4-BE49-F238E27FC236}">
                <a16:creationId xmlns:a16="http://schemas.microsoft.com/office/drawing/2014/main" id="{48AEBE26-165C-4DDF-A90A-76D643B98452}"/>
              </a:ext>
            </a:extLst>
          </p:cNvPr>
          <p:cNvSpPr txBox="1"/>
          <p:nvPr/>
        </p:nvSpPr>
        <p:spPr>
          <a:xfrm>
            <a:off x="3619500" y="4755118"/>
            <a:ext cx="1905000" cy="369332"/>
          </a:xfrm>
          <a:prstGeom prst="rect">
            <a:avLst/>
          </a:prstGeom>
          <a:noFill/>
        </p:spPr>
        <p:txBody>
          <a:bodyPr wrap="square" rtlCol="0">
            <a:spAutoFit/>
          </a:bodyPr>
          <a:lstStyle/>
          <a:p>
            <a:r>
              <a:rPr lang="en-US" sz="900">
                <a:hlinkClick r:id="rId3" tooltip="http://blog.plain-sense.co.uk/2011/02/competent-change-management-is-key-to.html"/>
              </a:rPr>
              <a:t>This Photo</a:t>
            </a:r>
            <a:r>
              <a:rPr lang="en-US" sz="900"/>
              <a:t> by Unknown Author is licensed under </a:t>
            </a:r>
            <a:r>
              <a:rPr lang="en-US" sz="900">
                <a:hlinkClick r:id="rId4" tooltip="https://creativecommons.org/licenses/by-nc-sa/3.0/"/>
              </a:rPr>
              <a:t>CC BY-SA-NC</a:t>
            </a:r>
            <a:endParaRPr lang="en-US" sz="900"/>
          </a:p>
        </p:txBody>
      </p:sp>
      <p:grpSp>
        <p:nvGrpSpPr>
          <p:cNvPr id="21" name="Group 20">
            <a:extLst>
              <a:ext uri="{FF2B5EF4-FFF2-40B4-BE49-F238E27FC236}">
                <a16:creationId xmlns:a16="http://schemas.microsoft.com/office/drawing/2014/main" id="{9171F1F6-4DFB-4B03-AEE8-2415C5EF7796}"/>
              </a:ext>
            </a:extLst>
          </p:cNvPr>
          <p:cNvGrpSpPr>
            <a:grpSpLocks noChangeAspect="1"/>
          </p:cNvGrpSpPr>
          <p:nvPr/>
        </p:nvGrpSpPr>
        <p:grpSpPr>
          <a:xfrm>
            <a:off x="8077200" y="505779"/>
            <a:ext cx="822960" cy="822960"/>
            <a:chOff x="2567603" y="2430780"/>
            <a:chExt cx="914400" cy="914400"/>
          </a:xfrm>
        </p:grpSpPr>
        <p:sp>
          <p:nvSpPr>
            <p:cNvPr id="22" name="Oval 21">
              <a:extLst>
                <a:ext uri="{FF2B5EF4-FFF2-40B4-BE49-F238E27FC236}">
                  <a16:creationId xmlns:a16="http://schemas.microsoft.com/office/drawing/2014/main" id="{9076815C-ECFB-424A-B304-5CBF926DEB83}"/>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aphic 56" descr="Chat">
              <a:extLst>
                <a:ext uri="{FF2B5EF4-FFF2-40B4-BE49-F238E27FC236}">
                  <a16:creationId xmlns:a16="http://schemas.microsoft.com/office/drawing/2014/main" id="{78BB583E-20C1-4D51-B4C6-F8B31B59B66D}"/>
                </a:ext>
              </a:extLst>
            </p:cNvPr>
            <p:cNvGrpSpPr/>
            <p:nvPr/>
          </p:nvGrpSpPr>
          <p:grpSpPr>
            <a:xfrm>
              <a:off x="2659043" y="2522220"/>
              <a:ext cx="731520" cy="731520"/>
              <a:chOff x="4114800" y="2971800"/>
              <a:chExt cx="914400" cy="914400"/>
            </a:xfrm>
            <a:solidFill>
              <a:schemeClr val="bg1"/>
            </a:solidFill>
          </p:grpSpPr>
          <p:sp>
            <p:nvSpPr>
              <p:cNvPr id="24" name="Freeform: Shape 23">
                <a:extLst>
                  <a:ext uri="{FF2B5EF4-FFF2-40B4-BE49-F238E27FC236}">
                    <a16:creationId xmlns:a16="http://schemas.microsoft.com/office/drawing/2014/main" id="{377AAE46-1041-4907-ADFB-47CF87659507}"/>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757CCF4-3C6B-459F-9FC6-8406D7F3698F}"/>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23989633-DEB6-4007-BE93-58B9C5446754}"/>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Participation in meetings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Written materials </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Family consultations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References</a:t>
            </a:r>
          </a:p>
        </p:txBody>
      </p:sp>
      <p:sp>
        <p:nvSpPr>
          <p:cNvPr id="2" name="Text Placeholder 1">
            <a:extLst>
              <a:ext uri="{FF2B5EF4-FFF2-40B4-BE49-F238E27FC236}">
                <a16:creationId xmlns:a16="http://schemas.microsoft.com/office/drawing/2014/main" id="{7A82C34D-58A7-404F-BDC9-44C7E7EFFA84}"/>
              </a:ext>
            </a:extLst>
          </p:cNvPr>
          <p:cNvSpPr>
            <a:spLocks noGrp="1"/>
          </p:cNvSpPr>
          <p:nvPr>
            <p:ph type="body" idx="13"/>
          </p:nvPr>
        </p:nvSpPr>
        <p:spPr/>
        <p:txBody>
          <a:bodyPr/>
          <a:lstStyle/>
          <a:p>
            <a:r>
              <a:rPr lang="en-US" altLang="en-US" dirty="0"/>
              <a:t>Ways Information is Shared in the </a:t>
            </a:r>
            <a:br>
              <a:rPr lang="en-US" altLang="en-US" dirty="0"/>
            </a:br>
            <a:r>
              <a:rPr lang="en-US" altLang="en-US" dirty="0"/>
              <a:t>GPSII/MAPP Program</a:t>
            </a:r>
            <a:endParaRPr lang="en-US" dirty="0"/>
          </a:p>
        </p:txBody>
      </p:sp>
      <p:grpSp>
        <p:nvGrpSpPr>
          <p:cNvPr id="38913" name="Group 38912">
            <a:extLst>
              <a:ext uri="{FF2B5EF4-FFF2-40B4-BE49-F238E27FC236}">
                <a16:creationId xmlns:a16="http://schemas.microsoft.com/office/drawing/2014/main" id="{3CC4CAE1-E584-411A-804E-75FF0E425B89}"/>
              </a:ext>
            </a:extLst>
          </p:cNvPr>
          <p:cNvGrpSpPr>
            <a:grpSpLocks noChangeAspect="1"/>
          </p:cNvGrpSpPr>
          <p:nvPr/>
        </p:nvGrpSpPr>
        <p:grpSpPr>
          <a:xfrm>
            <a:off x="4800600" y="1496798"/>
            <a:ext cx="700888" cy="700888"/>
            <a:chOff x="6115051" y="1388460"/>
            <a:chExt cx="876110" cy="876110"/>
          </a:xfrm>
        </p:grpSpPr>
        <p:pic>
          <p:nvPicPr>
            <p:cNvPr id="9" name="Graphic 8" descr="Users">
              <a:extLst>
                <a:ext uri="{FF2B5EF4-FFF2-40B4-BE49-F238E27FC236}">
                  <a16:creationId xmlns:a16="http://schemas.microsoft.com/office/drawing/2014/main" id="{947B7291-0257-4B31-9E59-CFFAC0CA3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2200" y="1445609"/>
              <a:ext cx="778764" cy="778764"/>
            </a:xfrm>
            <a:prstGeom prst="rect">
              <a:avLst/>
            </a:prstGeom>
          </p:spPr>
        </p:pic>
        <p:sp>
          <p:nvSpPr>
            <p:cNvPr id="3" name="Oval 2">
              <a:extLst>
                <a:ext uri="{FF2B5EF4-FFF2-40B4-BE49-F238E27FC236}">
                  <a16:creationId xmlns:a16="http://schemas.microsoft.com/office/drawing/2014/main" id="{FC6D3DAB-F487-4980-9C2A-153957E0C06B}"/>
                </a:ext>
              </a:extLst>
            </p:cNvPr>
            <p:cNvSpPr>
              <a:spLocks noChangeAspect="1"/>
            </p:cNvSpPr>
            <p:nvPr/>
          </p:nvSpPr>
          <p:spPr>
            <a:xfrm>
              <a:off x="6115051" y="1388460"/>
              <a:ext cx="876110" cy="87611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12" name="Group 38911">
            <a:extLst>
              <a:ext uri="{FF2B5EF4-FFF2-40B4-BE49-F238E27FC236}">
                <a16:creationId xmlns:a16="http://schemas.microsoft.com/office/drawing/2014/main" id="{4D7347DC-FFA0-48AC-B474-F214257257E6}"/>
              </a:ext>
            </a:extLst>
          </p:cNvPr>
          <p:cNvGrpSpPr>
            <a:grpSpLocks noChangeAspect="1"/>
          </p:cNvGrpSpPr>
          <p:nvPr/>
        </p:nvGrpSpPr>
        <p:grpSpPr>
          <a:xfrm>
            <a:off x="3593731" y="2038350"/>
            <a:ext cx="700888" cy="700888"/>
            <a:chOff x="4991290" y="2000440"/>
            <a:chExt cx="876110" cy="876110"/>
          </a:xfrm>
        </p:grpSpPr>
        <p:pic>
          <p:nvPicPr>
            <p:cNvPr id="11" name="Graphic 10" descr="Document">
              <a:extLst>
                <a:ext uri="{FF2B5EF4-FFF2-40B4-BE49-F238E27FC236}">
                  <a16:creationId xmlns:a16="http://schemas.microsoft.com/office/drawing/2014/main" id="{C58C4B4A-ECC7-4D4D-B4E9-9758F18D1F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2411" y="2081561"/>
              <a:ext cx="713866" cy="713866"/>
            </a:xfrm>
            <a:prstGeom prst="rect">
              <a:avLst/>
            </a:prstGeom>
          </p:spPr>
        </p:pic>
        <p:sp>
          <p:nvSpPr>
            <p:cNvPr id="12" name="Oval 11">
              <a:extLst>
                <a:ext uri="{FF2B5EF4-FFF2-40B4-BE49-F238E27FC236}">
                  <a16:creationId xmlns:a16="http://schemas.microsoft.com/office/drawing/2014/main" id="{1456908D-CDBA-47B1-925C-5E9E396FAB18}"/>
                </a:ext>
              </a:extLst>
            </p:cNvPr>
            <p:cNvSpPr>
              <a:spLocks noChangeAspect="1"/>
            </p:cNvSpPr>
            <p:nvPr/>
          </p:nvSpPr>
          <p:spPr>
            <a:xfrm>
              <a:off x="4991290" y="2000440"/>
              <a:ext cx="876110" cy="87611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993B862-6035-4B30-A1DB-6B650D2ECB23}"/>
              </a:ext>
            </a:extLst>
          </p:cNvPr>
          <p:cNvGrpSpPr>
            <a:grpSpLocks noChangeAspect="1"/>
          </p:cNvGrpSpPr>
          <p:nvPr/>
        </p:nvGrpSpPr>
        <p:grpSpPr>
          <a:xfrm>
            <a:off x="4191000" y="2785262"/>
            <a:ext cx="700888" cy="700888"/>
            <a:chOff x="5867400" y="3018066"/>
            <a:chExt cx="876110" cy="876110"/>
          </a:xfrm>
        </p:grpSpPr>
        <p:pic>
          <p:nvPicPr>
            <p:cNvPr id="15" name="Graphic 14" descr="Suburban scene">
              <a:extLst>
                <a:ext uri="{FF2B5EF4-FFF2-40B4-BE49-F238E27FC236}">
                  <a16:creationId xmlns:a16="http://schemas.microsoft.com/office/drawing/2014/main" id="{B32AE1B4-CBF1-4299-9E08-7EFCE60098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50282" y="3105151"/>
              <a:ext cx="734934" cy="734934"/>
            </a:xfrm>
            <a:prstGeom prst="rect">
              <a:avLst/>
            </a:prstGeom>
          </p:spPr>
        </p:pic>
        <p:sp>
          <p:nvSpPr>
            <p:cNvPr id="13" name="Oval 12">
              <a:extLst>
                <a:ext uri="{FF2B5EF4-FFF2-40B4-BE49-F238E27FC236}">
                  <a16:creationId xmlns:a16="http://schemas.microsoft.com/office/drawing/2014/main" id="{954DD300-65C1-4F76-A974-18059CF28A50}"/>
                </a:ext>
              </a:extLst>
            </p:cNvPr>
            <p:cNvSpPr>
              <a:spLocks noChangeAspect="1"/>
            </p:cNvSpPr>
            <p:nvPr/>
          </p:nvSpPr>
          <p:spPr>
            <a:xfrm>
              <a:off x="5867400" y="3018066"/>
              <a:ext cx="876110" cy="87611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A42AE0E-CB9C-4BA0-848A-D155A4217314}"/>
              </a:ext>
            </a:extLst>
          </p:cNvPr>
          <p:cNvGrpSpPr>
            <a:grpSpLocks noChangeAspect="1"/>
          </p:cNvGrpSpPr>
          <p:nvPr/>
        </p:nvGrpSpPr>
        <p:grpSpPr>
          <a:xfrm>
            <a:off x="2804312" y="3318662"/>
            <a:ext cx="700888" cy="700888"/>
            <a:chOff x="4551991" y="3447645"/>
            <a:chExt cx="876110" cy="876110"/>
          </a:xfrm>
        </p:grpSpPr>
        <p:pic>
          <p:nvPicPr>
            <p:cNvPr id="17" name="Graphic 16" descr="Speaker Phone">
              <a:extLst>
                <a:ext uri="{FF2B5EF4-FFF2-40B4-BE49-F238E27FC236}">
                  <a16:creationId xmlns:a16="http://schemas.microsoft.com/office/drawing/2014/main" id="{05C543E1-DA32-4AB6-804A-89C82F8DC7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09140" y="3504794"/>
              <a:ext cx="778764" cy="778764"/>
            </a:xfrm>
            <a:prstGeom prst="rect">
              <a:avLst/>
            </a:prstGeom>
          </p:spPr>
        </p:pic>
        <p:sp>
          <p:nvSpPr>
            <p:cNvPr id="14" name="Oval 13">
              <a:extLst>
                <a:ext uri="{FF2B5EF4-FFF2-40B4-BE49-F238E27FC236}">
                  <a16:creationId xmlns:a16="http://schemas.microsoft.com/office/drawing/2014/main" id="{2FE14F7B-1DC7-433B-9F48-185B3911147E}"/>
                </a:ext>
              </a:extLst>
            </p:cNvPr>
            <p:cNvSpPr>
              <a:spLocks noChangeAspect="1"/>
            </p:cNvSpPr>
            <p:nvPr/>
          </p:nvSpPr>
          <p:spPr>
            <a:xfrm>
              <a:off x="4551991" y="3447645"/>
              <a:ext cx="876110" cy="87611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B5BF530-1E89-4D48-BF95-9834898DE21B}"/>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Safety </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Permanency </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Permanency Planning</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Well-being </a:t>
            </a:r>
          </a:p>
        </p:txBody>
      </p:sp>
      <p:sp>
        <p:nvSpPr>
          <p:cNvPr id="2" name="Text Placeholder 1">
            <a:extLst>
              <a:ext uri="{FF2B5EF4-FFF2-40B4-BE49-F238E27FC236}">
                <a16:creationId xmlns:a16="http://schemas.microsoft.com/office/drawing/2014/main" id="{467C1134-19A0-4B3D-AC68-03DC071E2AF3}"/>
              </a:ext>
            </a:extLst>
          </p:cNvPr>
          <p:cNvSpPr>
            <a:spLocks noGrp="1"/>
          </p:cNvSpPr>
          <p:nvPr>
            <p:ph type="body" idx="13"/>
          </p:nvPr>
        </p:nvSpPr>
        <p:spPr/>
        <p:txBody>
          <a:bodyPr/>
          <a:lstStyle/>
          <a:p>
            <a:r>
              <a:rPr lang="en-US" altLang="en-US" dirty="0"/>
              <a:t>Important Definitions</a:t>
            </a:r>
            <a:endParaRPr lang="en-US" dirty="0"/>
          </a:p>
        </p:txBody>
      </p:sp>
      <p:sp>
        <p:nvSpPr>
          <p:cNvPr id="3" name="Text Placeholder 2">
            <a:extLst>
              <a:ext uri="{FF2B5EF4-FFF2-40B4-BE49-F238E27FC236}">
                <a16:creationId xmlns:a16="http://schemas.microsoft.com/office/drawing/2014/main" id="{D6BB8563-6BC4-4E0C-BB49-F41866A703D2}"/>
              </a:ext>
            </a:extLst>
          </p:cNvPr>
          <p:cNvSpPr>
            <a:spLocks noGrp="1"/>
          </p:cNvSpPr>
          <p:nvPr>
            <p:ph type="body" idx="14"/>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Foster Care</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Adoption</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Concurrent Planning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EEFCE-0FAE-4BD2-94C8-577DA57E6DD5}"/>
              </a:ext>
            </a:extLst>
          </p:cNvPr>
          <p:cNvSpPr>
            <a:spLocks noGrp="1"/>
          </p:cNvSpPr>
          <p:nvPr>
            <p:ph type="body" idx="1"/>
          </p:nvPr>
        </p:nvSpPr>
        <p:spPr/>
        <p:txBody>
          <a:bodyPr/>
          <a:lstStyle/>
          <a:p>
            <a:pPr>
              <a:spcBef>
                <a:spcPts val="0"/>
              </a:spcBef>
              <a:spcAft>
                <a:spcPts val="1200"/>
              </a:spcAft>
            </a:pPr>
            <a:r>
              <a:rPr lang="en-US" sz="2400" dirty="0"/>
              <a:t>In order of appearance:</a:t>
            </a:r>
          </a:p>
          <a:p>
            <a:pPr marL="685775" lvl="1" indent="-342900">
              <a:spcBef>
                <a:spcPts val="0"/>
              </a:spcBef>
              <a:spcAft>
                <a:spcPts val="1200"/>
              </a:spcAft>
              <a:buFont typeface="Arial" panose="020B0604020202020204" pitchFamily="34" charset="0"/>
              <a:buChar char="•"/>
            </a:pPr>
            <a:r>
              <a:rPr lang="en-US" sz="2400" b="1" dirty="0">
                <a:solidFill>
                  <a:srgbClr val="646569"/>
                </a:solidFill>
              </a:rPr>
              <a:t>Nicole, daughter of Peggy, currently in foster care</a:t>
            </a:r>
          </a:p>
          <a:p>
            <a:pPr marL="685775" lvl="1" indent="-342900">
              <a:spcBef>
                <a:spcPts val="0"/>
              </a:spcBef>
              <a:spcAft>
                <a:spcPts val="1200"/>
              </a:spcAft>
              <a:buFont typeface="Arial" panose="020B0604020202020204" pitchFamily="34" charset="0"/>
              <a:buChar char="•"/>
            </a:pPr>
            <a:r>
              <a:rPr lang="en-US" sz="2400" b="1" dirty="0">
                <a:solidFill>
                  <a:srgbClr val="646569"/>
                </a:solidFill>
              </a:rPr>
              <a:t>Desiree, daughter of Peggy, currently in foster care</a:t>
            </a:r>
          </a:p>
          <a:p>
            <a:pPr marL="685775" lvl="1" indent="-342900">
              <a:spcBef>
                <a:spcPts val="0"/>
              </a:spcBef>
              <a:spcAft>
                <a:spcPts val="1200"/>
              </a:spcAft>
              <a:buFont typeface="Arial" panose="020B0604020202020204" pitchFamily="34" charset="0"/>
              <a:buChar char="•"/>
            </a:pPr>
            <a:r>
              <a:rPr lang="en-US" sz="2400" b="1" dirty="0">
                <a:solidFill>
                  <a:srgbClr val="646569"/>
                </a:solidFill>
              </a:rPr>
              <a:t>Peggy, birth mother</a:t>
            </a:r>
          </a:p>
          <a:p>
            <a:pPr marL="685775" lvl="1" indent="-342900">
              <a:spcBef>
                <a:spcPts val="0"/>
              </a:spcBef>
              <a:spcAft>
                <a:spcPts val="1200"/>
              </a:spcAft>
              <a:buFont typeface="Arial" panose="020B0604020202020204" pitchFamily="34" charset="0"/>
              <a:buChar char="•"/>
            </a:pPr>
            <a:r>
              <a:rPr lang="en-US" altLang="en-US" sz="2400" b="1" dirty="0" err="1">
                <a:solidFill>
                  <a:srgbClr val="646569"/>
                </a:solidFill>
              </a:rPr>
              <a:t>Dantavius</a:t>
            </a:r>
            <a:r>
              <a:rPr lang="en-US" altLang="en-US" sz="2400" b="1" dirty="0">
                <a:solidFill>
                  <a:srgbClr val="646569"/>
                </a:solidFill>
              </a:rPr>
              <a:t>, adopted son of Lynetta, brother of Moses</a:t>
            </a:r>
          </a:p>
        </p:txBody>
      </p:sp>
      <p:sp>
        <p:nvSpPr>
          <p:cNvPr id="2" name="Text Placeholder 1">
            <a:extLst>
              <a:ext uri="{FF2B5EF4-FFF2-40B4-BE49-F238E27FC236}">
                <a16:creationId xmlns:a16="http://schemas.microsoft.com/office/drawing/2014/main" id="{16110BF1-685A-4E9C-BD95-CFEF19A9104F}"/>
              </a:ext>
            </a:extLst>
          </p:cNvPr>
          <p:cNvSpPr>
            <a:spLocks noGrp="1"/>
          </p:cNvSpPr>
          <p:nvPr>
            <p:ph type="body" idx="13"/>
          </p:nvPr>
        </p:nvSpPr>
        <p:spPr/>
        <p:txBody>
          <a:bodyPr/>
          <a:lstStyle/>
          <a:p>
            <a:r>
              <a:rPr lang="en-US" altLang="en-US" dirty="0"/>
              <a:t>Children, Youth, and Parents Talk About Foster Care and Adoption </a:t>
            </a:r>
          </a:p>
          <a:p>
            <a:br>
              <a:rPr lang="en-US" altLang="en-US" dirty="0"/>
            </a:br>
            <a:endParaRPr lang="en-US" dirty="0"/>
          </a:p>
        </p:txBody>
      </p:sp>
      <p:grpSp>
        <p:nvGrpSpPr>
          <p:cNvPr id="7" name="Group 6">
            <a:extLst>
              <a:ext uri="{FF2B5EF4-FFF2-40B4-BE49-F238E27FC236}">
                <a16:creationId xmlns:a16="http://schemas.microsoft.com/office/drawing/2014/main" id="{CF99D82E-CD69-48BB-BD5E-7B8E35BE13BE}"/>
              </a:ext>
            </a:extLst>
          </p:cNvPr>
          <p:cNvGrpSpPr>
            <a:grpSpLocks noChangeAspect="1"/>
          </p:cNvGrpSpPr>
          <p:nvPr/>
        </p:nvGrpSpPr>
        <p:grpSpPr>
          <a:xfrm>
            <a:off x="8077200" y="501017"/>
            <a:ext cx="822960" cy="822960"/>
            <a:chOff x="1151310" y="3429000"/>
            <a:chExt cx="914400" cy="914400"/>
          </a:xfrm>
        </p:grpSpPr>
        <p:sp>
          <p:nvSpPr>
            <p:cNvPr id="8" name="Oval 7">
              <a:extLst>
                <a:ext uri="{FF2B5EF4-FFF2-40B4-BE49-F238E27FC236}">
                  <a16:creationId xmlns:a16="http://schemas.microsoft.com/office/drawing/2014/main" id="{CE351572-2C69-4BA4-8D1A-03B67F8BE128}"/>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28" descr="Film reel">
              <a:extLst>
                <a:ext uri="{FF2B5EF4-FFF2-40B4-BE49-F238E27FC236}">
                  <a16:creationId xmlns:a16="http://schemas.microsoft.com/office/drawing/2014/main" id="{996ACCC7-B431-4FBC-9D81-EE63CFB0EEE7}"/>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17692</TotalTime>
  <Words>531</Words>
  <Application>Microsoft Office PowerPoint</Application>
  <PresentationFormat>On-screen Show (16:9)</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Verdana</vt:lpstr>
      <vt:lpstr>Cover Master</vt:lpstr>
      <vt:lpstr>Section Master</vt:lpstr>
      <vt:lpstr>Content Master</vt:lpstr>
      <vt:lpstr>Meeting 1 Welcome to GPS II/MAPP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Sobelman, Helene (OCFS)</cp:lastModifiedBy>
  <cp:revision>352</cp:revision>
  <cp:lastPrinted>2020-02-03T17:20:31Z</cp:lastPrinted>
  <dcterms:created xsi:type="dcterms:W3CDTF">2005-09-23T17:08:04Z</dcterms:created>
  <dcterms:modified xsi:type="dcterms:W3CDTF">2020-02-18T21:36:43Z</dcterms:modified>
</cp:coreProperties>
</file>